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0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04" r:id="rId25"/>
    <p:sldId id="305" r:id="rId26"/>
    <p:sldId id="293" r:id="rId27"/>
    <p:sldId id="541" r:id="rId28"/>
    <p:sldId id="617" r:id="rId29"/>
    <p:sldId id="540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4EE8161-FF8B-483C-9186-8A45CA25480A}">
          <p14:sldIdLst>
            <p14:sldId id="256"/>
            <p14:sldId id="258"/>
            <p14:sldId id="303"/>
          </p14:sldIdLst>
        </p14:section>
        <p14:section name="HTTP Overview" id="{D9422280-6DCC-4B16-965A-93D3FB5D05F4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HTTP Developer Tools" id="{3B98EC7F-263B-491B-80BA-E3EBC9C1B2ED}">
          <p14:sldIdLst>
            <p14:sldId id="267"/>
            <p14:sldId id="268"/>
            <p14:sldId id="269"/>
          </p14:sldIdLst>
        </p14:section>
        <p14:section name="REST and RESTful Services" id="{5F3BB236-CEA5-44B8-B86B-D04EB801895D}">
          <p14:sldIdLst>
            <p14:sldId id="270"/>
            <p14:sldId id="271"/>
            <p14:sldId id="272"/>
            <p14:sldId id="273"/>
          </p14:sldIdLst>
        </p14:section>
        <p14:section name="GitHub API" id="{8CE207D3-EE72-4675-BFAD-E8DDC3582DE2}">
          <p14:sldIdLst>
            <p14:sldId id="274"/>
            <p14:sldId id="275"/>
            <p14:sldId id="276"/>
            <p14:sldId id="277"/>
            <p14:sldId id="278"/>
          </p14:sldIdLst>
        </p14:section>
        <p14:section name="Popular BaaS Providers" id="{982B0997-D8CF-41AE-840F-09217263EA8E}">
          <p14:sldIdLst>
            <p14:sldId id="304"/>
            <p14:sldId id="305"/>
          </p14:sldIdLst>
        </p14:section>
        <p14:section name="Conclusion" id="{409A52E6-8C1A-49F9-8E1B-12D21801E28F}">
          <p14:sldIdLst>
            <p14:sldId id="293"/>
            <p14:sldId id="541"/>
            <p14:sldId id="617"/>
            <p14:sldId id="540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38" autoAdjust="0"/>
  </p:normalViewPr>
  <p:slideViewPr>
    <p:cSldViewPr showGuides="1">
      <p:cViewPr varScale="1">
        <p:scale>
          <a:sx n="110" d="100"/>
          <a:sy n="110" d="100"/>
        </p:scale>
        <p:origin x="76" y="128"/>
      </p:cViewPr>
      <p:guideLst>
        <p:guide orient="horz" pos="2184"/>
        <p:guide pos="3840"/>
        <p:guide orient="horz" pos="2188"/>
      </p:guideLst>
    </p:cSldViewPr>
  </p:slideViewPr>
  <p:outlineViewPr>
    <p:cViewPr>
      <p:scale>
        <a:sx n="33" d="100"/>
        <a:sy n="33" d="100"/>
      </p:scale>
      <p:origin x="0" y="-1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pPr/>
              <a:t>4.12.2024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pPr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3471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7950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27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3983497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6077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foundation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softuni.org/" TargetMode="External"/><Relationship Id="rId9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60659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53359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https://about.softuni.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48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85050" y="4399785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00" y="203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6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8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2"/>
              </a:rPr>
              <a:t>facebook.com/SoftwareUniversity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823229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12/04/2024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702170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7193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69084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9305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Top">
            <a:extLst>
              <a:ext uri="{FF2B5EF4-FFF2-40B4-BE49-F238E27FC236}">
                <a16:creationId xmlns:a16="http://schemas.microsoft.com/office/drawing/2014/main" id="{454BD9C2-93A6-4860-A758-846ED0E1C8FA}"/>
              </a:ext>
            </a:extLst>
          </p:cNvPr>
          <p:cNvSpPr/>
          <p:nvPr userDrawn="1"/>
        </p:nvSpPr>
        <p:spPr>
          <a:xfrm>
            <a:off x="0" y="0"/>
            <a:ext cx="12192000" cy="109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9906000" y="0"/>
            <a:ext cx="2290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1499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7220" y="1121143"/>
            <a:ext cx="9878013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81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321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cy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1656B1-5977-476C-B4D0-0644CB7AA9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68" t="29627" r="44723" b="30341"/>
          <a:stretch/>
        </p:blipFill>
        <p:spPr>
          <a:xfrm>
            <a:off x="-3478" y="0"/>
            <a:ext cx="1155600" cy="6858000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4854" y="1121143"/>
            <a:ext cx="10080382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chemeClr val="bg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8" name="Logo Software University" descr="Software University logo">
            <a:extLst>
              <a:ext uri="{FF2B5EF4-FFF2-40B4-BE49-F238E27FC236}">
                <a16:creationId xmlns:a16="http://schemas.microsoft.com/office/drawing/2014/main" id="{5197C268-FA14-4665-8C17-4E607C5458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6988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217976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014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3" r:id="rId9"/>
    <p:sldLayoutId id="2147483704" r:id="rId10"/>
    <p:sldLayoutId id="2147483706" r:id="rId11"/>
    <p:sldLayoutId id="2147483707" r:id="rId12"/>
    <p:sldLayoutId id="2147483708" r:id="rId13"/>
    <p:sldLayoutId id="2147483709" r:id="rId14"/>
  </p:sldLayoutIdLs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fielding/pubs/dissertation/fielding_dissertation.pdf?fbclid=IwAR0vzDHFwDYLG_uarrsMbxwhgvnmgE6s-7jk37y0agkxxgqvXM7y-wCiZX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" TargetMode="External"/><Relationship Id="rId2" Type="http://schemas.openxmlformats.org/officeDocument/2006/relationships/hyperlink" Target="http://myservice.com/api/posts/1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ome-service.org/api/posts/1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pi.github.com/repos/testnakov/test-nakov-repo/issue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pi.github.com/repos/testnakov/test-nakov-repo/issues/:id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martit.bg/" TargetMode="External"/><Relationship Id="rId13" Type="http://schemas.openxmlformats.org/officeDocument/2006/relationships/image" Target="../media/image60.png"/><Relationship Id="rId18" Type="http://schemas.openxmlformats.org/officeDocument/2006/relationships/hyperlink" Target="https://www.draftkings.com/" TargetMode="External"/><Relationship Id="rId3" Type="http://schemas.openxmlformats.org/officeDocument/2006/relationships/image" Target="../media/image55.png"/><Relationship Id="rId21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hyperlink" Target="https://www.pharvision.ai/careers" TargetMode="External"/><Relationship Id="rId17" Type="http://schemas.openxmlformats.org/officeDocument/2006/relationships/image" Target="../media/image62.png"/><Relationship Id="rId2" Type="http://schemas.openxmlformats.org/officeDocument/2006/relationships/hyperlink" Target="https://en.superhosting.bg/" TargetMode="External"/><Relationship Id="rId16" Type="http://schemas.openxmlformats.org/officeDocument/2006/relationships/hyperlink" Target="https://ambitioned.com/about/" TargetMode="External"/><Relationship Id="rId20" Type="http://schemas.openxmlformats.org/officeDocument/2006/relationships/hyperlink" Target="https://www.postbank.bg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ex.bg/" TargetMode="External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5" Type="http://schemas.openxmlformats.org/officeDocument/2006/relationships/image" Target="../media/image61.png"/><Relationship Id="rId10" Type="http://schemas.openxmlformats.org/officeDocument/2006/relationships/hyperlink" Target="https://indeavr.com/careers/" TargetMode="External"/><Relationship Id="rId19" Type="http://schemas.openxmlformats.org/officeDocument/2006/relationships/image" Target="../media/image63.png"/><Relationship Id="rId4" Type="http://schemas.openxmlformats.org/officeDocument/2006/relationships/hyperlink" Target="https://bg.coca-colahellenic.com/bg/working-with-us" TargetMode="External"/><Relationship Id="rId9" Type="http://schemas.openxmlformats.org/officeDocument/2006/relationships/image" Target="../media/image58.png"/><Relationship Id="rId14" Type="http://schemas.openxmlformats.org/officeDocument/2006/relationships/hyperlink" Target="https://www.vivacom.bg/bg/residential/za-nas/za-kompanijata/koi-sme-nie" TargetMode="External"/><Relationship Id="rId2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7401" y="6119461"/>
            <a:ext cx="1960417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https://softuni.bg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251" y="5459207"/>
            <a:ext cx="2950749" cy="444793"/>
          </a:xfrm>
        </p:spPr>
        <p:txBody>
          <a:bodyPr/>
          <a:lstStyle/>
          <a:p>
            <a:r>
              <a:rPr lang="en-GB" sz="2400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561" y="5017687"/>
            <a:ext cx="2950749" cy="382788"/>
          </a:xfrm>
        </p:spPr>
        <p:txBody>
          <a:bodyPr/>
          <a:lstStyle/>
          <a:p>
            <a:r>
              <a:rPr lang="en-US" sz="2800" dirty="0"/>
              <a:t>SoftUni Team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8274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HTTP, Request Headers, RESTful Web Services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REST Services</a:t>
            </a:r>
          </a:p>
        </p:txBody>
      </p:sp>
      <p:pic>
        <p:nvPicPr>
          <p:cNvPr id="2050" name="Picture 2" descr="Ð ÐµÐ·ÑÐ»ÑÐ°Ñ Ñ Ð¸Ð·Ð¾Ð±ÑÐ°Ð¶ÐµÐ½Ð¸Ðµ Ð·Ð° rest services icon png">
            <a:extLst>
              <a:ext uri="{FF2B5EF4-FFF2-40B4-BE49-F238E27FC236}">
                <a16:creationId xmlns:a16="http://schemas.microsoft.com/office/drawing/2014/main" id="{633DB1C8-86C9-4A47-B7CC-0863C260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956" y1="38837" x2="52956" y2="38837"/>
                        <a14:foregroundMark x1="18966" y1="83721" x2="18966" y2="83721"/>
                        <a14:foregroundMark x1="26355" y1="83023" x2="26355" y2="83023"/>
                        <a14:foregroundMark x1="41379" y1="83488" x2="41379" y2="83488"/>
                        <a14:foregroundMark x1="49754" y1="79070" x2="49754" y2="79070"/>
                        <a14:foregroundMark x1="68227" y1="83721" x2="68227" y2="83721"/>
                        <a14:foregroundMark x1="75616" y1="83488" x2="75616" y2="83488"/>
                        <a14:foregroundMark x1="85714" y1="81628" x2="85714" y2="81628"/>
                        <a14:backgroundMark x1="65764" y1="82093" x2="65764" y2="8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2554064"/>
            <a:ext cx="2373308" cy="251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322223"/>
              </p:ext>
            </p:extLst>
          </p:nvPr>
        </p:nvGraphicFramePr>
        <p:xfrm>
          <a:off x="553524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en-US" sz="3400" dirty="0">
                <a:latin typeface="+mj-lt"/>
              </a:rPr>
              <a:t>The </a:t>
            </a:r>
            <a:r>
              <a:rPr lang="en-US" sz="34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400" dirty="0">
                <a:latin typeface="+mj-lt"/>
              </a:rPr>
              <a:t>/</a:t>
            </a:r>
            <a:r>
              <a:rPr lang="en-US" sz="3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4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400" dirty="0">
                <a:latin typeface="+mj-lt"/>
              </a:rPr>
              <a:t>headers specify how the HTTP request / response body should be processed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5466" y="3048000"/>
            <a:ext cx="59539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5466" y="4533565"/>
            <a:ext cx="7401735" cy="163388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Content-Disposition: attachment;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9010" y="2902106"/>
            <a:ext cx="4506990" cy="987504"/>
          </a:xfrm>
          <a:prstGeom prst="wedgeRoundRectCallout">
            <a:avLst>
              <a:gd name="adj1" fmla="val -53127"/>
              <a:gd name="adj2" fmla="val 337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UTF-8 encoded HTML page. Will be shown in the browser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5466" y="3819395"/>
            <a:ext cx="67921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52433" y="2391046"/>
            <a:ext cx="3043189" cy="544830"/>
          </a:xfrm>
          <a:prstGeom prst="wedgeRoundRectCallout">
            <a:avLst>
              <a:gd name="adj1" fmla="val -55134"/>
              <a:gd name="adj2" fmla="val 463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JSON-encoded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56000" y="4562546"/>
            <a:ext cx="5445707" cy="987504"/>
          </a:xfrm>
          <a:prstGeom prst="wedgeRoundRectCallout">
            <a:avLst>
              <a:gd name="adj1" fmla="val -53676"/>
              <a:gd name="adj2" fmla="val 263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This will download a PDF file named Financial-Report-April-2016.pdf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75466" y="3834000"/>
            <a:ext cx="67921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ACB68-F0A4-466F-84D4-246A6C5CD6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5400"/>
            <a:ext cx="2514600" cy="2514600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Browser Dev Tools, Postman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Developer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t="4319"/>
          <a:stretch/>
        </p:blipFill>
        <p:spPr>
          <a:xfrm>
            <a:off x="1020192" y="1449000"/>
            <a:ext cx="9999216" cy="4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9496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6595" y="1269000"/>
            <a:ext cx="8326360" cy="4748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34A8E2-30E9-4BF3-8CB7-E302C157CA9D}"/>
              </a:ext>
            </a:extLst>
          </p:cNvPr>
          <p:cNvSpPr/>
          <p:nvPr/>
        </p:nvSpPr>
        <p:spPr>
          <a:xfrm>
            <a:off x="4487835" y="1905000"/>
            <a:ext cx="32163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0"/>
                <a:solidFill>
                  <a:schemeClr val="bg2"/>
                </a:solidFill>
              </a:rPr>
              <a:t>{</a:t>
            </a:r>
            <a:r>
              <a:rPr lang="en-US" sz="8800" dirty="0">
                <a:ln w="0"/>
                <a:solidFill>
                  <a:schemeClr val="bg2"/>
                </a:solidFill>
              </a:rPr>
              <a:t>REST</a:t>
            </a:r>
            <a:r>
              <a:rPr lang="en-US" sz="8800" b="1" dirty="0">
                <a:ln w="0"/>
                <a:solidFill>
                  <a:schemeClr val="bg2"/>
                </a:solidFill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REST and RESTful Services</a:t>
            </a:r>
          </a:p>
        </p:txBody>
      </p:sp>
    </p:spTree>
    <p:extLst>
      <p:ext uri="{BB962C8B-B14F-4D97-AF65-F5344CB8AC3E}">
        <p14:creationId xmlns:p14="http://schemas.microsoft.com/office/powerpoint/2010/main" val="343362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Architecture for </a:t>
            </a:r>
            <a:r>
              <a:rPr lang="en-US" sz="3000" b="1" dirty="0">
                <a:solidFill>
                  <a:schemeClr val="bg1"/>
                </a:solidFill>
              </a:rPr>
              <a:t>client-server communication</a:t>
            </a:r>
            <a:r>
              <a:rPr lang="en-US" sz="3000" dirty="0"/>
              <a:t> over HTTP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Resources have </a:t>
            </a:r>
            <a:r>
              <a:rPr lang="en-US" sz="3000" b="1" dirty="0">
                <a:solidFill>
                  <a:schemeClr val="bg1"/>
                </a:solidFill>
              </a:rPr>
              <a:t>URI</a:t>
            </a:r>
            <a:r>
              <a:rPr lang="en-US" sz="3000" dirty="0"/>
              <a:t> (address)</a:t>
            </a:r>
          </a:p>
          <a:p>
            <a:pPr lvl="1" latinLnBrk="0">
              <a:buClr>
                <a:schemeClr val="tx1"/>
              </a:buClr>
            </a:pPr>
            <a:r>
              <a:rPr lang="en-US" sz="3000" dirty="0"/>
              <a:t>Can be </a:t>
            </a:r>
            <a:r>
              <a:rPr lang="en-US" sz="3000" b="1" dirty="0">
                <a:solidFill>
                  <a:schemeClr val="bg1"/>
                </a:solidFill>
              </a:rPr>
              <a:t>created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</a:rPr>
              <a:t>retrieved</a:t>
            </a:r>
            <a:r>
              <a:rPr lang="en-US" sz="3000" dirty="0"/>
              <a:t>/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modified</a:t>
            </a:r>
            <a:r>
              <a:rPr lang="en-US" sz="3000" dirty="0"/>
              <a:t>/</a:t>
            </a:r>
            <a:r>
              <a:rPr lang="en-US" sz="3000" b="1" dirty="0">
                <a:solidFill>
                  <a:schemeClr val="bg1"/>
                </a:solidFill>
              </a:rPr>
              <a:t>deleted</a:t>
            </a:r>
            <a:r>
              <a:rPr lang="en-US" sz="3000" dirty="0"/>
              <a:t>/etc.</a:t>
            </a:r>
          </a:p>
          <a:p>
            <a:pPr latinLnBrk="0"/>
            <a:r>
              <a:rPr lang="en-US" sz="3200" dirty="0"/>
              <a:t>RESTful API/RESTful Service</a:t>
            </a:r>
          </a:p>
          <a:p>
            <a:pPr lvl="1" latinLnBrk="0"/>
            <a:r>
              <a:rPr lang="en-US" sz="3200" dirty="0"/>
              <a:t>Provide</a:t>
            </a:r>
            <a:r>
              <a:rPr lang="en-US" sz="3000" dirty="0"/>
              <a:t>s access to </a:t>
            </a:r>
            <a:r>
              <a:rPr lang="en-US" sz="3000" b="1" dirty="0">
                <a:solidFill>
                  <a:schemeClr val="bg1"/>
                </a:solidFill>
              </a:rPr>
              <a:t>server-side</a:t>
            </a:r>
            <a:br>
              <a:rPr lang="en-US" sz="3000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resources</a:t>
            </a:r>
            <a:r>
              <a:rPr lang="en-US" sz="3000" dirty="0"/>
              <a:t> via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886770" y="3248887"/>
            <a:ext cx="4516846" cy="381000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0" b="1" dirty="0">
                <a:solidFill>
                  <a:srgbClr val="FFFFFF"/>
                </a:solidFill>
              </a:rPr>
              <a:t>Resource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6770" y="4262563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6824" y="426417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86817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3239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77001" y="2590800"/>
            <a:ext cx="5341723" cy="3699274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72518" y="2864288"/>
            <a:ext cx="5118486" cy="209474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2518" y="5107822"/>
            <a:ext cx="5118486" cy="1070406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55416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74616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09982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0441449" y="5382788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DELETE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04813" y="5842276"/>
            <a:ext cx="150207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</a:rPr>
              <a:t>Uniform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9642" y="2851326"/>
            <a:ext cx="46038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</a:rPr>
              <a:t>URI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2339" y="2593789"/>
            <a:ext cx="157241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dirty="0">
                <a:ln w="0"/>
              </a:rPr>
              <a:t>REST Web Service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88816" y="4959028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14547" y="497199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705282" y="495708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905574" y="4956930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17416" y="3629887"/>
            <a:ext cx="304800" cy="632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515515" y="3637962"/>
            <a:ext cx="307339" cy="645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82262" y="3641015"/>
            <a:ext cx="357487" cy="6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441450" y="3637109"/>
            <a:ext cx="386145" cy="647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REST defines </a:t>
            </a:r>
            <a:r>
              <a:rPr lang="en-US" sz="3400" b="1" dirty="0">
                <a:solidFill>
                  <a:schemeClr val="bg1"/>
                </a:solidFill>
              </a:rPr>
              <a:t>6 architectural constraints </a:t>
            </a:r>
            <a:r>
              <a:rPr lang="en-US" sz="3400" dirty="0"/>
              <a:t>which make any web service a true RESTful API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Client-server architecture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Statelessness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Cacheable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Layered system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Code on demand (optional)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200" dirty="0"/>
              <a:t>Uniform interface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8382" y="632078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 more about REST Architectural Constraints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00" y="2934000"/>
            <a:ext cx="2895600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Create a new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400" dirty="0"/>
              <a:t>Get all posts / specific post</a:t>
            </a:r>
          </a:p>
          <a:p>
            <a:pPr>
              <a:lnSpc>
                <a:spcPct val="90000"/>
              </a:lnSpc>
            </a:pPr>
            <a:endParaRPr lang="en-US" sz="3400" dirty="0"/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400" dirty="0"/>
              <a:t>Delete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400" b="1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3400" dirty="0"/>
              <a:t>Replace / modify existing post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 and RESTful Services – Example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96000" y="3006165"/>
            <a:ext cx="9374188" cy="587441"/>
            <a:chOff x="869948" y="1895724"/>
            <a:chExt cx="10253663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96000" y="1776887"/>
            <a:ext cx="9374188" cy="587441"/>
            <a:chOff x="869948" y="1895724"/>
            <a:chExt cx="10253663" cy="587441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6000" y="3712954"/>
            <a:ext cx="9374188" cy="587441"/>
            <a:chOff x="869948" y="1895724"/>
            <a:chExt cx="10253663" cy="587441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7950" y="4915081"/>
            <a:ext cx="9374188" cy="587441"/>
            <a:chOff x="869947" y="1895724"/>
            <a:chExt cx="7839108" cy="587441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672944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6000" y="6088068"/>
            <a:ext cx="9374188" cy="587442"/>
            <a:chOff x="869947" y="1895723"/>
            <a:chExt cx="7826918" cy="587442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511591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PUT/PATCH </a:t>
              </a: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381537" y="1895723"/>
              <a:ext cx="631532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hlinkClick r:id="rId4"/>
                </a:rPr>
                <a:t>http://some-service.org/api/posts/17</a:t>
              </a:r>
              <a:endPara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38200"/>
            <a:ext cx="3657600" cy="3657600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/>
              <a:t>GitHub REST API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Accessing GitHub Through HTTP</a:t>
            </a:r>
          </a:p>
        </p:txBody>
      </p:sp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</a:t>
            </a:r>
            <a:r>
              <a:rPr lang="en-US" sz="11497" b="1" dirty="0" err="1"/>
              <a:t>js</a:t>
            </a:r>
            <a:r>
              <a:rPr lang="en-US" sz="11497" b="1" dirty="0"/>
              <a:t>-advanced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List user's all public repositories:</a:t>
            </a:r>
          </a:p>
          <a:p>
            <a:endParaRPr lang="en-US" sz="3400" dirty="0"/>
          </a:p>
          <a:p>
            <a:r>
              <a:rPr lang="en-US" sz="3400" dirty="0"/>
              <a:t>Get all commits from a public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400" dirty="0"/>
          </a:p>
          <a:p>
            <a:pPr>
              <a:lnSpc>
                <a:spcPct val="100000"/>
              </a:lnSpc>
            </a:pPr>
            <a:r>
              <a:rPr lang="en-US" sz="3400" dirty="0"/>
              <a:t>Get all issues/issue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6553" y="1940762"/>
            <a:ext cx="10084271" cy="525886"/>
            <a:chOff x="869948" y="1895724"/>
            <a:chExt cx="10253663" cy="52588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57353" y="3229282"/>
            <a:ext cx="10073647" cy="525886"/>
            <a:chOff x="877513" y="3307025"/>
            <a:chExt cx="10240412" cy="5258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5"/>
              <a:ext cx="10692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1212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743413" y="4575383"/>
            <a:ext cx="8987412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</a:t>
            </a: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61826" y="4575383"/>
            <a:ext cx="1091502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731000" y="5364000"/>
            <a:ext cx="8999824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/repos/testnakov/test-nakov-repo/issues/</a:t>
            </a: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1</a:t>
            </a:r>
            <a:r>
              <a: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651001" y="5364000"/>
            <a:ext cx="1091502" cy="52588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073F-C1FE-4295-B771-54A5C5112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the first issue from the "</a:t>
            </a:r>
            <a:r>
              <a:rPr lang="en-US" b="1" dirty="0">
                <a:solidFill>
                  <a:schemeClr val="bg1"/>
                </a:solidFill>
              </a:rPr>
              <a:t>test-</a:t>
            </a:r>
            <a:r>
              <a:rPr lang="en-US" b="1" dirty="0" err="1">
                <a:solidFill>
                  <a:schemeClr val="bg1"/>
                </a:solidFill>
              </a:rPr>
              <a:t>nakov</a:t>
            </a:r>
            <a:r>
              <a:rPr lang="en-US" b="1" dirty="0">
                <a:solidFill>
                  <a:schemeClr val="bg1"/>
                </a:solidFill>
              </a:rPr>
              <a:t>-repo</a:t>
            </a:r>
            <a:r>
              <a:rPr lang="en-US" dirty="0"/>
              <a:t>" repository</a:t>
            </a:r>
          </a:p>
          <a:p>
            <a:r>
              <a:rPr lang="en-US" dirty="0"/>
              <a:t>Send a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 to:</a:t>
            </a:r>
          </a:p>
          <a:p>
            <a:pPr lvl="1"/>
            <a:r>
              <a:rPr lang="en-US" sz="3200" b="1" dirty="0">
                <a:hlinkClick r:id="rId2"/>
              </a:rPr>
              <a:t>https://api.github.com/repos/testnakov/test-nakov-repo/</a:t>
            </a:r>
            <a:br>
              <a:rPr lang="en-US" sz="3200" b="1" dirty="0">
                <a:hlinkClick r:id="rId2"/>
              </a:rPr>
            </a:br>
            <a:r>
              <a:rPr lang="en-US" sz="3200" b="1" dirty="0">
                <a:hlinkClick r:id="rId2"/>
              </a:rPr>
              <a:t>issues/:id</a:t>
            </a:r>
            <a:endParaRPr lang="en-US" sz="3200" b="1" dirty="0"/>
          </a:p>
          <a:p>
            <a:pPr lvl="1"/>
            <a:r>
              <a:rPr lang="en-US" sz="3200" dirty="0"/>
              <a:t>Where </a:t>
            </a:r>
            <a:r>
              <a:rPr lang="en-US" sz="3200" b="1" dirty="0">
                <a:solidFill>
                  <a:schemeClr val="bg1"/>
                </a:solidFill>
              </a:rPr>
              <a:t>:id</a:t>
            </a:r>
            <a:r>
              <a:rPr lang="en-US" sz="3200" dirty="0"/>
              <a:t> is the current issue</a:t>
            </a:r>
            <a:endParaRPr lang="bg-BG" sz="32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BEE78-49E6-4A9E-88DF-E57D21D5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Labels Issue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F7280-BC04-44E9-9F13-B2BB33165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Get all labels for certain issue from a public repository:</a:t>
            </a:r>
            <a:endParaRPr lang="bg-BG" sz="3400" dirty="0"/>
          </a:p>
          <a:p>
            <a:pPr>
              <a:lnSpc>
                <a:spcPct val="90000"/>
              </a:lnSpc>
            </a:pPr>
            <a:endParaRPr lang="bg-BG" sz="3400" dirty="0"/>
          </a:p>
          <a:p>
            <a:pPr>
              <a:lnSpc>
                <a:spcPct val="90000"/>
              </a:lnSpc>
            </a:pPr>
            <a:r>
              <a:rPr lang="en-US" sz="34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4030" y="1798239"/>
            <a:ext cx="11049000" cy="495114"/>
            <a:chOff x="531812" y="1895719"/>
            <a:chExt cx="10591800" cy="495114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9"/>
              <a:ext cx="1600200" cy="495114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49510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b" anchorCtr="0">
              <a:noAutofit/>
            </a:bodyPr>
            <a:lstStyle/>
            <a:p>
              <a:pPr indent="-593684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04030" y="3185397"/>
            <a:ext cx="11059323" cy="2331905"/>
            <a:chOff x="760412" y="3711896"/>
            <a:chExt cx="11059323" cy="209674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1246" y="3711896"/>
              <a:ext cx="1658988" cy="49511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 anchorCtr="0">
              <a:no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49510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398282"/>
              <a:ext cx="9390013" cy="49510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398282"/>
              <a:ext cx="1658988" cy="495108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19399" y="5036535"/>
              <a:ext cx="9400336" cy="77210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normAutofit fontScale="92500" lnSpcReduction="10000"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036534"/>
              <a:ext cx="1658987" cy="772107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18305-3F90-4903-A0AF-E63A6EA7E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issue when you send a "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" request</a:t>
            </a:r>
          </a:p>
          <a:p>
            <a:r>
              <a:rPr lang="en-US" dirty="0"/>
              <a:t>Use your Github account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  <a:r>
              <a:rPr lang="en-US" dirty="0"/>
              <a:t> to submit the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5BE49-228F-48B0-81D9-B1FC2E93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Create Issue</a:t>
            </a:r>
            <a:endParaRPr lang="bg-BG" dirty="0"/>
          </a:p>
        </p:txBody>
      </p:sp>
      <p:pic>
        <p:nvPicPr>
          <p:cNvPr id="5" name="Picture 4" descr="create-issue">
            <a:extLst>
              <a:ext uri="{FF2B5EF4-FFF2-40B4-BE49-F238E27FC236}">
                <a16:creationId xmlns:a16="http://schemas.microsoft.com/office/drawing/2014/main" id="{1339E225-51AE-4486-B4D7-76336AE3F1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480" y="2709000"/>
            <a:ext cx="914400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257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D31A3A1A-C2BD-46CE-BBC0-85E0B5AAF4FD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6130A25-5F17-4A1F-9D3E-0A42D96F4047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Back-end as a Service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C0ADE5-D426-4B44-AE96-20D8B31E15F1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Popular Providers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247CD0-FED0-4F12-B11D-71E8D707F13C}"/>
              </a:ext>
            </a:extLst>
          </p:cNvPr>
          <p:cNvGrpSpPr/>
          <p:nvPr/>
        </p:nvGrpSpPr>
        <p:grpSpPr>
          <a:xfrm>
            <a:off x="4611000" y="909000"/>
            <a:ext cx="3212654" cy="3015000"/>
            <a:chOff x="8376742" y="3699000"/>
            <a:chExt cx="2726022" cy="255830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93CCA1-17C7-463D-8C6F-4F146999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764" y="3699000"/>
              <a:ext cx="2160000" cy="216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C1E746-65A5-4F67-A3BD-45807E2ED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742" y="4153258"/>
              <a:ext cx="1371603" cy="137160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0A6C20-F5FC-486A-9F39-74774F6C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417" y="5066442"/>
              <a:ext cx="1565137" cy="1190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58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A958B-DA31-4B52-B83D-D5836521E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9045-64C9-4A18-B733-A7D6F97BB0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applications require a </a:t>
            </a:r>
            <a:r>
              <a:rPr lang="en-US" b="1" dirty="0">
                <a:solidFill>
                  <a:schemeClr val="bg1"/>
                </a:solidFill>
              </a:rPr>
              <a:t>back-end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store</a:t>
            </a:r>
            <a:r>
              <a:rPr lang="en-US" dirty="0"/>
              <a:t> information</a:t>
            </a:r>
          </a:p>
          <a:p>
            <a:pPr lvl="1"/>
            <a:r>
              <a:rPr lang="en-US" dirty="0"/>
              <a:t>User profiles, settings, content,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Creating</a:t>
            </a:r>
            <a:r>
              <a:rPr lang="en-US" dirty="0"/>
              <a:t> a back-end can be very </a:t>
            </a:r>
            <a:r>
              <a:rPr lang="en-US" b="1" dirty="0">
                <a:solidFill>
                  <a:schemeClr val="bg1"/>
                </a:solidFill>
              </a:rPr>
              <a:t>time consuming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Ready to use </a:t>
            </a:r>
            <a:r>
              <a:rPr lang="en-US" dirty="0"/>
              <a:t>back-end services are available (free trial):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Firebase</a:t>
            </a:r>
          </a:p>
          <a:p>
            <a:pPr lvl="1">
              <a:buClr>
                <a:schemeClr val="tx1"/>
              </a:buClr>
            </a:pPr>
            <a:r>
              <a:rPr lang="en-US" b="1" dirty="0" err="1">
                <a:solidFill>
                  <a:schemeClr val="bg1"/>
                </a:solidFill>
              </a:rPr>
              <a:t>Backendless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Back4App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And more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01498-3E4B-45CB-B253-27F8FE8D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as a Service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8DB939-FC76-4B74-A07E-EFDE08131640}"/>
              </a:ext>
            </a:extLst>
          </p:cNvPr>
          <p:cNvGrpSpPr/>
          <p:nvPr/>
        </p:nvGrpSpPr>
        <p:grpSpPr>
          <a:xfrm>
            <a:off x="9210715" y="3960508"/>
            <a:ext cx="2726022" cy="2558307"/>
            <a:chOff x="8376742" y="3699000"/>
            <a:chExt cx="2726022" cy="25583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D8F1D3-CA83-4B0E-AF9F-B0EC3192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764" y="3699000"/>
              <a:ext cx="2160000" cy="216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77C76-9BFA-4071-A151-1EAA340E6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6742" y="4153258"/>
              <a:ext cx="1371603" cy="13716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1D7324-8E0B-4EAB-ACD1-CCB6F1BA2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417" y="5066442"/>
              <a:ext cx="1565137" cy="11908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73072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737519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47087" y="1717010"/>
            <a:ext cx="8377140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b="1" dirty="0">
                <a:solidFill>
                  <a:schemeClr val="bg2"/>
                </a:solidFill>
              </a:rPr>
              <a:t> is text-based request-response</a:t>
            </a:r>
            <a:r>
              <a:rPr lang="bg-BG" sz="3200" b="1" dirty="0">
                <a:solidFill>
                  <a:schemeClr val="bg2"/>
                </a:solidFill>
              </a:rPr>
              <a:t> </a:t>
            </a:r>
            <a:r>
              <a:rPr lang="en-US" sz="3200" b="1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</a:t>
            </a:r>
            <a:r>
              <a:rPr lang="en-US" sz="3200" b="1" dirty="0">
                <a:solidFill>
                  <a:schemeClr val="bg2"/>
                </a:solidFill>
              </a:rPr>
              <a:t> uses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b="1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b="1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b="1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b="1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DELETE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RESTful</a:t>
            </a:r>
            <a:r>
              <a:rPr lang="en-US" sz="3200" b="1" dirty="0">
                <a:solidFill>
                  <a:schemeClr val="bg2"/>
                </a:solidFill>
              </a:rPr>
              <a:t> services address resources by URL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2"/>
                </a:solidFill>
              </a:rPr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CRUD</a:t>
            </a:r>
            <a:r>
              <a:rPr lang="en-US" sz="3000" b="1" dirty="0">
                <a:solidFill>
                  <a:schemeClr val="bg2"/>
                </a:solidFill>
              </a:rPr>
              <a:t> operations over HTTP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2"/>
                </a:solidFill>
              </a:rPr>
              <a:t>Many </a:t>
            </a:r>
            <a:r>
              <a:rPr lang="en-US" sz="3200" b="1" dirty="0">
                <a:solidFill>
                  <a:schemeClr val="bg1"/>
                </a:solidFill>
              </a:rPr>
              <a:t>BaaS</a:t>
            </a:r>
            <a:r>
              <a:rPr lang="en-US" sz="3200" b="1" dirty="0">
                <a:solidFill>
                  <a:schemeClr val="bg2"/>
                </a:solidFill>
              </a:rPr>
              <a:t> providers have </a:t>
            </a:r>
            <a:r>
              <a:rPr lang="en-US" sz="3200" b="1" dirty="0">
                <a:solidFill>
                  <a:schemeClr val="bg1"/>
                </a:solidFill>
              </a:rPr>
              <a:t>free trials</a:t>
            </a: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615640" y="1631951"/>
            <a:ext cx="8046521" cy="3513961"/>
            <a:chOff x="3642671" y="1549902"/>
            <a:chExt cx="8046521" cy="3513961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9483" y="387125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204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7855" y="3915902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68005" y="3902269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4267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31780" y="3876626"/>
              <a:ext cx="1257412" cy="117220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38ABD5-1637-DC80-A922-DF10E4F75CD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48" y="3303052"/>
              <a:ext cx="7097486" cy="0"/>
            </a:xfrm>
            <a:prstGeom prst="line">
              <a:avLst/>
            </a:prstGeom>
            <a:ln w="41275">
              <a:solidFill>
                <a:srgbClr val="FF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30364434-BC88-8BF2-427F-4FE8EE39C505}"/>
              </a:ext>
            </a:extLst>
          </p:cNvPr>
          <p:cNvCxnSpPr>
            <a:cxnSpLocks/>
          </p:cNvCxnSpPr>
          <p:nvPr/>
        </p:nvCxnSpPr>
        <p:spPr>
          <a:xfrm>
            <a:off x="3995057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7F46A931-7F52-CE7B-C719-B4386522EE3A}"/>
              </a:ext>
            </a:extLst>
          </p:cNvPr>
          <p:cNvCxnSpPr>
            <a:cxnSpLocks/>
          </p:cNvCxnSpPr>
          <p:nvPr/>
        </p:nvCxnSpPr>
        <p:spPr>
          <a:xfrm>
            <a:off x="5177681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Картина 20" descr="Картина, която съдържа Графика, Шрифт, лого, символ&#10;&#10;Описанието е генерирано автоматично">
            <a:extLst>
              <a:ext uri="{FF2B5EF4-FFF2-40B4-BE49-F238E27FC236}">
                <a16:creationId xmlns:a16="http://schemas.microsoft.com/office/drawing/2014/main" id="{A0F1A5E8-3712-95C2-131C-36FF495975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0629" y="3948492"/>
            <a:ext cx="1372591" cy="1138627"/>
          </a:xfrm>
          <a:prstGeom prst="rect">
            <a:avLst/>
          </a:prstGeom>
        </p:spPr>
      </p:pic>
      <p:cxnSp>
        <p:nvCxnSpPr>
          <p:cNvPr id="23" name="Straight Connector 30">
            <a:extLst>
              <a:ext uri="{FF2B5EF4-FFF2-40B4-BE49-F238E27FC236}">
                <a16:creationId xmlns:a16="http://schemas.microsoft.com/office/drawing/2014/main" id="{9D08B1A4-D166-110A-7B9D-315EDC91E8B4}"/>
              </a:ext>
            </a:extLst>
          </p:cNvPr>
          <p:cNvCxnSpPr>
            <a:cxnSpLocks/>
          </p:cNvCxnSpPr>
          <p:nvPr/>
        </p:nvCxnSpPr>
        <p:spPr>
          <a:xfrm>
            <a:off x="6309153" y="338863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>
            <a:extLst>
              <a:ext uri="{FF2B5EF4-FFF2-40B4-BE49-F238E27FC236}">
                <a16:creationId xmlns:a16="http://schemas.microsoft.com/office/drawing/2014/main" id="{6F0CC8C0-581F-27B6-CDEB-1C66EC8FDFB7}"/>
              </a:ext>
            </a:extLst>
          </p:cNvPr>
          <p:cNvCxnSpPr>
            <a:cxnSpLocks/>
          </p:cNvCxnSpPr>
          <p:nvPr/>
        </p:nvCxnSpPr>
        <p:spPr>
          <a:xfrm>
            <a:off x="7477508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id="{91709B8E-E2C3-D986-7CAA-59918CF8E0C4}"/>
              </a:ext>
            </a:extLst>
          </p:cNvPr>
          <p:cNvCxnSpPr>
            <a:cxnSpLocks/>
          </p:cNvCxnSpPr>
          <p:nvPr/>
        </p:nvCxnSpPr>
        <p:spPr>
          <a:xfrm>
            <a:off x="8644804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E5FFC889-1C17-FEEB-7171-76E0E72E3DCD}"/>
              </a:ext>
            </a:extLst>
          </p:cNvPr>
          <p:cNvCxnSpPr>
            <a:cxnSpLocks/>
          </p:cNvCxnSpPr>
          <p:nvPr/>
        </p:nvCxnSpPr>
        <p:spPr>
          <a:xfrm>
            <a:off x="9831592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id="{8F8611B9-5CC9-46F8-E571-FEF7E45551D8}"/>
              </a:ext>
            </a:extLst>
          </p:cNvPr>
          <p:cNvCxnSpPr>
            <a:cxnSpLocks/>
          </p:cNvCxnSpPr>
          <p:nvPr/>
        </p:nvCxnSpPr>
        <p:spPr>
          <a:xfrm>
            <a:off x="11069683" y="338101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29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60" y="1384861"/>
            <a:ext cx="2399079" cy="1395031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B81ECF4-6AFB-2948-D69F-A4890EA338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550172" y="1552862"/>
            <a:ext cx="3218139" cy="1098830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2" y="2728465"/>
            <a:ext cx="2672099" cy="1237015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hlinkClick r:id="rId8"/>
            <a:extLst>
              <a:ext uri="{FF2B5EF4-FFF2-40B4-BE49-F238E27FC236}">
                <a16:creationId xmlns:a16="http://schemas.microsoft.com/office/drawing/2014/main" id="{D4B56F0D-118C-3538-77F6-189509F6D0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" y="1470593"/>
            <a:ext cx="2956026" cy="102006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26" y="5732594"/>
            <a:ext cx="2888606" cy="651406"/>
          </a:xfrm>
          <a:prstGeom prst="rect">
            <a:avLst/>
          </a:prstGeom>
        </p:spPr>
      </p:pic>
      <p:pic>
        <p:nvPicPr>
          <p:cNvPr id="13" name="Picture 12">
            <a:hlinkClick r:id="rId12"/>
            <a:extLst>
              <a:ext uri="{FF2B5EF4-FFF2-40B4-BE49-F238E27FC236}">
                <a16:creationId xmlns:a16="http://schemas.microsoft.com/office/drawing/2014/main" id="{20BE7987-5C32-4B3D-2FF2-632CCB5F9F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9" b="28085"/>
          <a:stretch/>
        </p:blipFill>
        <p:spPr>
          <a:xfrm>
            <a:off x="8648920" y="5122505"/>
            <a:ext cx="3384648" cy="1451895"/>
          </a:xfrm>
          <a:prstGeom prst="rect">
            <a:avLst/>
          </a:prstGeom>
        </p:spPr>
      </p:pic>
      <p:pic>
        <p:nvPicPr>
          <p:cNvPr id="15" name="Picture 14">
            <a:hlinkClick r:id="rId14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531350" y="4319980"/>
            <a:ext cx="3011398" cy="936998"/>
          </a:xfrm>
          <a:prstGeom prst="rect">
            <a:avLst/>
          </a:prstGeom>
        </p:spPr>
      </p:pic>
      <p:pic>
        <p:nvPicPr>
          <p:cNvPr id="16" name="Picture 15">
            <a:hlinkClick r:id="rId16"/>
            <a:extLst>
              <a:ext uri="{FF2B5EF4-FFF2-40B4-BE49-F238E27FC236}">
                <a16:creationId xmlns:a16="http://schemas.microsoft.com/office/drawing/2014/main" id="{CF05ABB3-5FA2-EF53-35DB-3553C024050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1" b="38757"/>
          <a:stretch/>
        </p:blipFill>
        <p:spPr>
          <a:xfrm>
            <a:off x="4222575" y="5257766"/>
            <a:ext cx="3552181" cy="1148860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F1810EF9-5676-6FC8-AA7F-C2695A7435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19" y="3084027"/>
            <a:ext cx="2769036" cy="1734343"/>
          </a:xfrm>
          <a:prstGeom prst="rect">
            <a:avLst/>
          </a:prstGeom>
        </p:spPr>
      </p:pic>
      <p:pic>
        <p:nvPicPr>
          <p:cNvPr id="7" name="Picture 3">
            <a:hlinkClick r:id="rId20"/>
            <a:extLst>
              <a:ext uri="{FF2B5EF4-FFF2-40B4-BE49-F238E27FC236}">
                <a16:creationId xmlns:a16="http://schemas.microsoft.com/office/drawing/2014/main" id="{8B513D91-B017-2182-5AF4-6301891366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43" y="2771596"/>
            <a:ext cx="3802705" cy="1314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7337CA-F4CE-D166-71F7-8A78E742F31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00" y="4086403"/>
            <a:ext cx="1606152" cy="7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4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365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371604"/>
            <a:ext cx="9049234" cy="3992396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HTTP</a:t>
            </a:r>
            <a:r>
              <a:rPr lang="en-US" dirty="0"/>
              <a:t>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HTTP</a:t>
            </a:r>
            <a:r>
              <a:rPr lang="en-US" dirty="0"/>
              <a:t>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REST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RESTful</a:t>
            </a:r>
            <a:r>
              <a:rPr lang="en-US" dirty="0"/>
              <a:t>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 Accessing the </a:t>
            </a:r>
            <a:r>
              <a:rPr lang="en-US" b="1" dirty="0">
                <a:solidFill>
                  <a:schemeClr val="accent1"/>
                </a:solidFill>
              </a:rPr>
              <a:t>GitHub</a:t>
            </a:r>
            <a:r>
              <a:rPr lang="en-US" dirty="0"/>
              <a:t>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 Popular </a:t>
            </a:r>
            <a:r>
              <a:rPr lang="en-US" b="1" dirty="0" err="1">
                <a:solidFill>
                  <a:schemeClr val="accent1"/>
                </a:solidFill>
              </a:rPr>
              <a:t>BaaS</a:t>
            </a:r>
            <a:r>
              <a:rPr lang="en-US" dirty="0"/>
              <a:t> Providers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2809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892A3E-5191-41E2-B6D5-701DDD93D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04" y="1295401"/>
            <a:ext cx="2443593" cy="2443593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Hypertext Transfer Protocol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HTTP Overview</a:t>
            </a:r>
          </a:p>
        </p:txBody>
      </p:sp>
    </p:spTree>
    <p:extLst>
      <p:ext uri="{BB962C8B-B14F-4D97-AF65-F5344CB8AC3E}">
        <p14:creationId xmlns:p14="http://schemas.microsoft.com/office/powerpoint/2010/main" val="194843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400" dirty="0"/>
              <a:t>HTTP (</a:t>
            </a:r>
            <a:r>
              <a:rPr lang="en-US" sz="3400" b="1" dirty="0">
                <a:solidFill>
                  <a:schemeClr val="bg1"/>
                </a:solidFill>
              </a:rPr>
              <a:t>H</a:t>
            </a:r>
            <a:r>
              <a:rPr lang="en-US" sz="3400" dirty="0"/>
              <a:t>yper </a:t>
            </a:r>
            <a:r>
              <a:rPr lang="en-US" sz="3400" b="1" dirty="0">
                <a:solidFill>
                  <a:schemeClr val="bg1"/>
                </a:solidFill>
              </a:rPr>
              <a:t>T</a:t>
            </a:r>
            <a:r>
              <a:rPr lang="en-US" sz="3400" dirty="0"/>
              <a:t>ext </a:t>
            </a:r>
            <a:r>
              <a:rPr lang="en-US" sz="3400" b="1" dirty="0">
                <a:solidFill>
                  <a:schemeClr val="bg1"/>
                </a:solidFill>
              </a:rPr>
              <a:t>T</a:t>
            </a:r>
            <a:r>
              <a:rPr lang="en-US" sz="3400" dirty="0"/>
              <a:t>ransfer </a:t>
            </a:r>
            <a:r>
              <a:rPr lang="en-US" sz="3400" b="1" dirty="0">
                <a:solidFill>
                  <a:schemeClr val="bg1"/>
                </a:solidFill>
              </a:rPr>
              <a:t>P</a:t>
            </a:r>
            <a:r>
              <a:rPr lang="en-US" sz="3400" dirty="0"/>
              <a:t>rotocol) 	</a:t>
            </a:r>
          </a:p>
          <a:p>
            <a:pPr lvl="1" latinLnBrk="0"/>
            <a:r>
              <a:rPr lang="en-US" sz="3200" dirty="0"/>
              <a:t>Text-based client-server protocol for the Internet</a:t>
            </a:r>
          </a:p>
          <a:p>
            <a:pPr lvl="1" latinLnBrk="0"/>
            <a:r>
              <a:rPr lang="en-US" sz="3200" dirty="0"/>
              <a:t>For transferring Web resources (HTML files, images, styles, etc.)</a:t>
            </a:r>
          </a:p>
          <a:p>
            <a:pPr lvl="1" latinLnBrk="0"/>
            <a:r>
              <a:rPr lang="en-US" sz="3200" dirty="0"/>
              <a:t>Request-response based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7417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7416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5869" y="4133405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4227" y="5540721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8792" y="4051827"/>
            <a:ext cx="1907248" cy="2256641"/>
            <a:chOff x="8157204" y="3823226"/>
            <a:chExt cx="1907248" cy="2256641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6808" y="4079723"/>
            <a:ext cx="2116982" cy="2304945"/>
            <a:chOff x="1785220" y="3851122"/>
            <a:chExt cx="2116982" cy="2304945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400" b="1" dirty="0">
                <a:solidFill>
                  <a:schemeClr val="bg1"/>
                </a:solidFill>
              </a:rPr>
              <a:t>HTTP</a:t>
            </a:r>
            <a:r>
              <a:rPr lang="en-GB" sz="3400" dirty="0"/>
              <a:t> defines </a:t>
            </a:r>
            <a:r>
              <a:rPr lang="en-GB" sz="3400" b="1" dirty="0">
                <a:solidFill>
                  <a:schemeClr val="bg1"/>
                </a:solidFill>
              </a:rPr>
              <a:t>methods</a:t>
            </a:r>
            <a:r>
              <a:rPr lang="en-GB" sz="3400" dirty="0"/>
              <a:t> to indicate the desired action to be performed on the identified resource</a:t>
            </a:r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044796"/>
              </p:ext>
            </p:extLst>
          </p:nvPr>
        </p:nvGraphicFramePr>
        <p:xfrm>
          <a:off x="2590800" y="2243429"/>
          <a:ext cx="6477000" cy="4542798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8049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5396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8049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1" y="3248375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7004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5784" y="4577350"/>
            <a:ext cx="356547" cy="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51284" y="1261953"/>
            <a:ext cx="10689432" cy="51425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91000" y="2911741"/>
            <a:ext cx="2833057" cy="544830"/>
          </a:xfrm>
          <a:custGeom>
            <a:avLst/>
            <a:gdLst>
              <a:gd name="connsiteX0" fmla="*/ 0 w 2833057"/>
              <a:gd name="connsiteY0" fmla="*/ 90807 h 544830"/>
              <a:gd name="connsiteX1" fmla="*/ 26597 w 2833057"/>
              <a:gd name="connsiteY1" fmla="*/ 26597 h 544830"/>
              <a:gd name="connsiteX2" fmla="*/ 90807 w 2833057"/>
              <a:gd name="connsiteY2" fmla="*/ 0 h 544830"/>
              <a:gd name="connsiteX3" fmla="*/ 472176 w 2833057"/>
              <a:gd name="connsiteY3" fmla="*/ 0 h 544830"/>
              <a:gd name="connsiteX4" fmla="*/ 472176 w 2833057"/>
              <a:gd name="connsiteY4" fmla="*/ 0 h 544830"/>
              <a:gd name="connsiteX5" fmla="*/ 1180440 w 2833057"/>
              <a:gd name="connsiteY5" fmla="*/ 0 h 544830"/>
              <a:gd name="connsiteX6" fmla="*/ 2742250 w 2833057"/>
              <a:gd name="connsiteY6" fmla="*/ 0 h 544830"/>
              <a:gd name="connsiteX7" fmla="*/ 2806460 w 2833057"/>
              <a:gd name="connsiteY7" fmla="*/ 26597 h 544830"/>
              <a:gd name="connsiteX8" fmla="*/ 2833057 w 2833057"/>
              <a:gd name="connsiteY8" fmla="*/ 90807 h 544830"/>
              <a:gd name="connsiteX9" fmla="*/ 2833057 w 2833057"/>
              <a:gd name="connsiteY9" fmla="*/ 90805 h 544830"/>
              <a:gd name="connsiteX10" fmla="*/ 2833057 w 2833057"/>
              <a:gd name="connsiteY10" fmla="*/ 90805 h 544830"/>
              <a:gd name="connsiteX11" fmla="*/ 2833057 w 2833057"/>
              <a:gd name="connsiteY11" fmla="*/ 227013 h 544830"/>
              <a:gd name="connsiteX12" fmla="*/ 2833057 w 2833057"/>
              <a:gd name="connsiteY12" fmla="*/ 454023 h 544830"/>
              <a:gd name="connsiteX13" fmla="*/ 2806460 w 2833057"/>
              <a:gd name="connsiteY13" fmla="*/ 518233 h 544830"/>
              <a:gd name="connsiteX14" fmla="*/ 2742250 w 2833057"/>
              <a:gd name="connsiteY14" fmla="*/ 544830 h 544830"/>
              <a:gd name="connsiteX15" fmla="*/ 1180440 w 2833057"/>
              <a:gd name="connsiteY15" fmla="*/ 544830 h 544830"/>
              <a:gd name="connsiteX16" fmla="*/ 472176 w 2833057"/>
              <a:gd name="connsiteY16" fmla="*/ 544830 h 544830"/>
              <a:gd name="connsiteX17" fmla="*/ 472176 w 2833057"/>
              <a:gd name="connsiteY17" fmla="*/ 544830 h 544830"/>
              <a:gd name="connsiteX18" fmla="*/ 90807 w 2833057"/>
              <a:gd name="connsiteY18" fmla="*/ 544830 h 544830"/>
              <a:gd name="connsiteX19" fmla="*/ 26597 w 2833057"/>
              <a:gd name="connsiteY19" fmla="*/ 518233 h 544830"/>
              <a:gd name="connsiteX20" fmla="*/ 0 w 2833057"/>
              <a:gd name="connsiteY20" fmla="*/ 454023 h 544830"/>
              <a:gd name="connsiteX21" fmla="*/ 0 w 2833057"/>
              <a:gd name="connsiteY21" fmla="*/ 227013 h 544830"/>
              <a:gd name="connsiteX22" fmla="*/ -1479394 w 2833057"/>
              <a:gd name="connsiteY22" fmla="*/ 151860 h 544830"/>
              <a:gd name="connsiteX23" fmla="*/ 0 w 2833057"/>
              <a:gd name="connsiteY23" fmla="*/ 90805 h 544830"/>
              <a:gd name="connsiteX24" fmla="*/ 0 w 2833057"/>
              <a:gd name="connsiteY24" fmla="*/ 90807 h 544830"/>
              <a:gd name="connsiteX0" fmla="*/ 0 w 2833057"/>
              <a:gd name="connsiteY0" fmla="*/ 90807 h 544830"/>
              <a:gd name="connsiteX1" fmla="*/ 26597 w 2833057"/>
              <a:gd name="connsiteY1" fmla="*/ 26597 h 544830"/>
              <a:gd name="connsiteX2" fmla="*/ 90807 w 2833057"/>
              <a:gd name="connsiteY2" fmla="*/ 0 h 544830"/>
              <a:gd name="connsiteX3" fmla="*/ 472176 w 2833057"/>
              <a:gd name="connsiteY3" fmla="*/ 0 h 544830"/>
              <a:gd name="connsiteX4" fmla="*/ 472176 w 2833057"/>
              <a:gd name="connsiteY4" fmla="*/ 0 h 544830"/>
              <a:gd name="connsiteX5" fmla="*/ 1180440 w 2833057"/>
              <a:gd name="connsiteY5" fmla="*/ 0 h 544830"/>
              <a:gd name="connsiteX6" fmla="*/ 2742250 w 2833057"/>
              <a:gd name="connsiteY6" fmla="*/ 0 h 544830"/>
              <a:gd name="connsiteX7" fmla="*/ 2806460 w 2833057"/>
              <a:gd name="connsiteY7" fmla="*/ 26597 h 544830"/>
              <a:gd name="connsiteX8" fmla="*/ 2833057 w 2833057"/>
              <a:gd name="connsiteY8" fmla="*/ 90807 h 544830"/>
              <a:gd name="connsiteX9" fmla="*/ 2833057 w 2833057"/>
              <a:gd name="connsiteY9" fmla="*/ 90805 h 544830"/>
              <a:gd name="connsiteX10" fmla="*/ 2833057 w 2833057"/>
              <a:gd name="connsiteY10" fmla="*/ 90805 h 544830"/>
              <a:gd name="connsiteX11" fmla="*/ 2833057 w 2833057"/>
              <a:gd name="connsiteY11" fmla="*/ 227013 h 544830"/>
              <a:gd name="connsiteX12" fmla="*/ 2833057 w 2833057"/>
              <a:gd name="connsiteY12" fmla="*/ 454023 h 544830"/>
              <a:gd name="connsiteX13" fmla="*/ 2806460 w 2833057"/>
              <a:gd name="connsiteY13" fmla="*/ 518233 h 544830"/>
              <a:gd name="connsiteX14" fmla="*/ 2742250 w 2833057"/>
              <a:gd name="connsiteY14" fmla="*/ 544830 h 544830"/>
              <a:gd name="connsiteX15" fmla="*/ 1180440 w 2833057"/>
              <a:gd name="connsiteY15" fmla="*/ 544830 h 544830"/>
              <a:gd name="connsiteX16" fmla="*/ 472176 w 2833057"/>
              <a:gd name="connsiteY16" fmla="*/ 544830 h 544830"/>
              <a:gd name="connsiteX17" fmla="*/ 472176 w 2833057"/>
              <a:gd name="connsiteY17" fmla="*/ 544830 h 544830"/>
              <a:gd name="connsiteX18" fmla="*/ 90807 w 2833057"/>
              <a:gd name="connsiteY18" fmla="*/ 544830 h 544830"/>
              <a:gd name="connsiteX19" fmla="*/ 26597 w 2833057"/>
              <a:gd name="connsiteY19" fmla="*/ 518233 h 544830"/>
              <a:gd name="connsiteX20" fmla="*/ 0 w 2833057"/>
              <a:gd name="connsiteY20" fmla="*/ 454023 h 544830"/>
              <a:gd name="connsiteX21" fmla="*/ 0 w 2833057"/>
              <a:gd name="connsiteY21" fmla="*/ 227013 h 544830"/>
              <a:gd name="connsiteX22" fmla="*/ 0 w 2833057"/>
              <a:gd name="connsiteY22" fmla="*/ 90805 h 544830"/>
              <a:gd name="connsiteX23" fmla="*/ 0 w 2833057"/>
              <a:gd name="connsiteY23" fmla="*/ 90807 h 5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833057" h="544830">
                <a:moveTo>
                  <a:pt x="0" y="90807"/>
                </a:moveTo>
                <a:cubicBezTo>
                  <a:pt x="0" y="66723"/>
                  <a:pt x="9567" y="43626"/>
                  <a:pt x="26597" y="26597"/>
                </a:cubicBezTo>
                <a:cubicBezTo>
                  <a:pt x="43627" y="9567"/>
                  <a:pt x="66724" y="0"/>
                  <a:pt x="90807" y="0"/>
                </a:cubicBezTo>
                <a:lnTo>
                  <a:pt x="472176" y="0"/>
                </a:lnTo>
                <a:lnTo>
                  <a:pt x="472176" y="0"/>
                </a:lnTo>
                <a:lnTo>
                  <a:pt x="1180440" y="0"/>
                </a:lnTo>
                <a:lnTo>
                  <a:pt x="2742250" y="0"/>
                </a:lnTo>
                <a:cubicBezTo>
                  <a:pt x="2766334" y="0"/>
                  <a:pt x="2789431" y="9567"/>
                  <a:pt x="2806460" y="26597"/>
                </a:cubicBezTo>
                <a:cubicBezTo>
                  <a:pt x="2823490" y="43627"/>
                  <a:pt x="2833057" y="66724"/>
                  <a:pt x="2833057" y="90807"/>
                </a:cubicBezTo>
                <a:lnTo>
                  <a:pt x="2833057" y="90805"/>
                </a:lnTo>
                <a:lnTo>
                  <a:pt x="2833057" y="90805"/>
                </a:lnTo>
                <a:lnTo>
                  <a:pt x="2833057" y="227013"/>
                </a:lnTo>
                <a:lnTo>
                  <a:pt x="2833057" y="454023"/>
                </a:lnTo>
                <a:cubicBezTo>
                  <a:pt x="2833057" y="478107"/>
                  <a:pt x="2823490" y="501204"/>
                  <a:pt x="2806460" y="518233"/>
                </a:cubicBezTo>
                <a:cubicBezTo>
                  <a:pt x="2789430" y="535263"/>
                  <a:pt x="2766333" y="544830"/>
                  <a:pt x="2742250" y="544830"/>
                </a:cubicBezTo>
                <a:lnTo>
                  <a:pt x="1180440" y="544830"/>
                </a:lnTo>
                <a:lnTo>
                  <a:pt x="472176" y="544830"/>
                </a:lnTo>
                <a:lnTo>
                  <a:pt x="472176" y="544830"/>
                </a:lnTo>
                <a:lnTo>
                  <a:pt x="90807" y="544830"/>
                </a:lnTo>
                <a:cubicBezTo>
                  <a:pt x="66723" y="544830"/>
                  <a:pt x="43626" y="535263"/>
                  <a:pt x="26597" y="518233"/>
                </a:cubicBezTo>
                <a:cubicBezTo>
                  <a:pt x="9567" y="501203"/>
                  <a:pt x="0" y="478106"/>
                  <a:pt x="0" y="454023"/>
                </a:cubicBezTo>
                <a:lnTo>
                  <a:pt x="0" y="227013"/>
                </a:lnTo>
                <a:lnTo>
                  <a:pt x="0" y="90805"/>
                </a:lnTo>
                <a:lnTo>
                  <a:pt x="0" y="90807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086000" y="1483052"/>
            <a:ext cx="3382364" cy="544830"/>
          </a:xfrm>
          <a:prstGeom prst="wedgeRoundRectCallout">
            <a:avLst>
              <a:gd name="adj1" fmla="val -55542"/>
              <a:gd name="adj2" fmla="val -2783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request </a:t>
            </a:r>
            <a:r>
              <a:rPr lang="en-US" sz="2600" b="1" noProof="1">
                <a:solidFill>
                  <a:srgbClr val="FFFFFF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946000" y="5764170"/>
            <a:ext cx="4710415" cy="544830"/>
          </a:xfrm>
          <a:prstGeom prst="wedgeRoundRectCallout">
            <a:avLst>
              <a:gd name="adj1" fmla="val -56763"/>
              <a:gd name="adj2" fmla="val -350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The request body 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6890" y="1166078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986000" y="1579170"/>
            <a:ext cx="3210322" cy="544830"/>
          </a:xfrm>
          <a:prstGeom prst="wedgeRoundRectCallout">
            <a:avLst>
              <a:gd name="adj1" fmla="val -55807"/>
              <a:gd name="adj2" fmla="val -369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8200" y="2136760"/>
            <a:ext cx="2347800" cy="544830"/>
          </a:xfrm>
          <a:custGeom>
            <a:avLst/>
            <a:gdLst>
              <a:gd name="connsiteX0" fmla="*/ 0 w 2347800"/>
              <a:gd name="connsiteY0" fmla="*/ 90807 h 544830"/>
              <a:gd name="connsiteX1" fmla="*/ 26597 w 2347800"/>
              <a:gd name="connsiteY1" fmla="*/ 26597 h 544830"/>
              <a:gd name="connsiteX2" fmla="*/ 90807 w 2347800"/>
              <a:gd name="connsiteY2" fmla="*/ 0 h 544830"/>
              <a:gd name="connsiteX3" fmla="*/ 391300 w 2347800"/>
              <a:gd name="connsiteY3" fmla="*/ 0 h 544830"/>
              <a:gd name="connsiteX4" fmla="*/ 391300 w 2347800"/>
              <a:gd name="connsiteY4" fmla="*/ 0 h 544830"/>
              <a:gd name="connsiteX5" fmla="*/ 978250 w 2347800"/>
              <a:gd name="connsiteY5" fmla="*/ 0 h 544830"/>
              <a:gd name="connsiteX6" fmla="*/ 2256993 w 2347800"/>
              <a:gd name="connsiteY6" fmla="*/ 0 h 544830"/>
              <a:gd name="connsiteX7" fmla="*/ 2321203 w 2347800"/>
              <a:gd name="connsiteY7" fmla="*/ 26597 h 544830"/>
              <a:gd name="connsiteX8" fmla="*/ 2347800 w 2347800"/>
              <a:gd name="connsiteY8" fmla="*/ 90807 h 544830"/>
              <a:gd name="connsiteX9" fmla="*/ 2347800 w 2347800"/>
              <a:gd name="connsiteY9" fmla="*/ 317817 h 544830"/>
              <a:gd name="connsiteX10" fmla="*/ 2347800 w 2347800"/>
              <a:gd name="connsiteY10" fmla="*/ 317817 h 544830"/>
              <a:gd name="connsiteX11" fmla="*/ 2347800 w 2347800"/>
              <a:gd name="connsiteY11" fmla="*/ 454025 h 544830"/>
              <a:gd name="connsiteX12" fmla="*/ 2347800 w 2347800"/>
              <a:gd name="connsiteY12" fmla="*/ 454023 h 544830"/>
              <a:gd name="connsiteX13" fmla="*/ 2321203 w 2347800"/>
              <a:gd name="connsiteY13" fmla="*/ 518233 h 544830"/>
              <a:gd name="connsiteX14" fmla="*/ 2256993 w 2347800"/>
              <a:gd name="connsiteY14" fmla="*/ 544830 h 544830"/>
              <a:gd name="connsiteX15" fmla="*/ 978250 w 2347800"/>
              <a:gd name="connsiteY15" fmla="*/ 544830 h 544830"/>
              <a:gd name="connsiteX16" fmla="*/ 391300 w 2347800"/>
              <a:gd name="connsiteY16" fmla="*/ 544830 h 544830"/>
              <a:gd name="connsiteX17" fmla="*/ 391300 w 2347800"/>
              <a:gd name="connsiteY17" fmla="*/ 544830 h 544830"/>
              <a:gd name="connsiteX18" fmla="*/ 90807 w 2347800"/>
              <a:gd name="connsiteY18" fmla="*/ 544830 h 544830"/>
              <a:gd name="connsiteX19" fmla="*/ 26597 w 2347800"/>
              <a:gd name="connsiteY19" fmla="*/ 518233 h 544830"/>
              <a:gd name="connsiteX20" fmla="*/ 0 w 2347800"/>
              <a:gd name="connsiteY20" fmla="*/ 454023 h 544830"/>
              <a:gd name="connsiteX21" fmla="*/ 0 w 2347800"/>
              <a:gd name="connsiteY21" fmla="*/ 454025 h 544830"/>
              <a:gd name="connsiteX22" fmla="*/ -385180 w 2347800"/>
              <a:gd name="connsiteY22" fmla="*/ 538080 h 544830"/>
              <a:gd name="connsiteX23" fmla="*/ 0 w 2347800"/>
              <a:gd name="connsiteY23" fmla="*/ 317817 h 544830"/>
              <a:gd name="connsiteX24" fmla="*/ 0 w 2347800"/>
              <a:gd name="connsiteY24" fmla="*/ 90807 h 544830"/>
              <a:gd name="connsiteX0" fmla="*/ 0 w 2347800"/>
              <a:gd name="connsiteY0" fmla="*/ 90807 h 544830"/>
              <a:gd name="connsiteX1" fmla="*/ 26597 w 2347800"/>
              <a:gd name="connsiteY1" fmla="*/ 26597 h 544830"/>
              <a:gd name="connsiteX2" fmla="*/ 90807 w 2347800"/>
              <a:gd name="connsiteY2" fmla="*/ 0 h 544830"/>
              <a:gd name="connsiteX3" fmla="*/ 391300 w 2347800"/>
              <a:gd name="connsiteY3" fmla="*/ 0 h 544830"/>
              <a:gd name="connsiteX4" fmla="*/ 391300 w 2347800"/>
              <a:gd name="connsiteY4" fmla="*/ 0 h 544830"/>
              <a:gd name="connsiteX5" fmla="*/ 978250 w 2347800"/>
              <a:gd name="connsiteY5" fmla="*/ 0 h 544830"/>
              <a:gd name="connsiteX6" fmla="*/ 2256993 w 2347800"/>
              <a:gd name="connsiteY6" fmla="*/ 0 h 544830"/>
              <a:gd name="connsiteX7" fmla="*/ 2321203 w 2347800"/>
              <a:gd name="connsiteY7" fmla="*/ 26597 h 544830"/>
              <a:gd name="connsiteX8" fmla="*/ 2347800 w 2347800"/>
              <a:gd name="connsiteY8" fmla="*/ 90807 h 544830"/>
              <a:gd name="connsiteX9" fmla="*/ 2347800 w 2347800"/>
              <a:gd name="connsiteY9" fmla="*/ 317817 h 544830"/>
              <a:gd name="connsiteX10" fmla="*/ 2347800 w 2347800"/>
              <a:gd name="connsiteY10" fmla="*/ 317817 h 544830"/>
              <a:gd name="connsiteX11" fmla="*/ 2347800 w 2347800"/>
              <a:gd name="connsiteY11" fmla="*/ 454025 h 544830"/>
              <a:gd name="connsiteX12" fmla="*/ 2347800 w 2347800"/>
              <a:gd name="connsiteY12" fmla="*/ 454023 h 544830"/>
              <a:gd name="connsiteX13" fmla="*/ 2321203 w 2347800"/>
              <a:gd name="connsiteY13" fmla="*/ 518233 h 544830"/>
              <a:gd name="connsiteX14" fmla="*/ 2256993 w 2347800"/>
              <a:gd name="connsiteY14" fmla="*/ 544830 h 544830"/>
              <a:gd name="connsiteX15" fmla="*/ 978250 w 2347800"/>
              <a:gd name="connsiteY15" fmla="*/ 544830 h 544830"/>
              <a:gd name="connsiteX16" fmla="*/ 391300 w 2347800"/>
              <a:gd name="connsiteY16" fmla="*/ 544830 h 544830"/>
              <a:gd name="connsiteX17" fmla="*/ 391300 w 2347800"/>
              <a:gd name="connsiteY17" fmla="*/ 544830 h 544830"/>
              <a:gd name="connsiteX18" fmla="*/ 90807 w 2347800"/>
              <a:gd name="connsiteY18" fmla="*/ 544830 h 544830"/>
              <a:gd name="connsiteX19" fmla="*/ 26597 w 2347800"/>
              <a:gd name="connsiteY19" fmla="*/ 518233 h 544830"/>
              <a:gd name="connsiteX20" fmla="*/ 0 w 2347800"/>
              <a:gd name="connsiteY20" fmla="*/ 454023 h 544830"/>
              <a:gd name="connsiteX21" fmla="*/ 0 w 2347800"/>
              <a:gd name="connsiteY21" fmla="*/ 454025 h 544830"/>
              <a:gd name="connsiteX22" fmla="*/ 0 w 2347800"/>
              <a:gd name="connsiteY22" fmla="*/ 317817 h 544830"/>
              <a:gd name="connsiteX23" fmla="*/ 0 w 2347800"/>
              <a:gd name="connsiteY23" fmla="*/ 90807 h 544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47800" h="544830">
                <a:moveTo>
                  <a:pt x="0" y="90807"/>
                </a:moveTo>
                <a:cubicBezTo>
                  <a:pt x="0" y="66723"/>
                  <a:pt x="9567" y="43626"/>
                  <a:pt x="26597" y="26597"/>
                </a:cubicBezTo>
                <a:cubicBezTo>
                  <a:pt x="43627" y="9567"/>
                  <a:pt x="66724" y="0"/>
                  <a:pt x="90807" y="0"/>
                </a:cubicBezTo>
                <a:lnTo>
                  <a:pt x="391300" y="0"/>
                </a:lnTo>
                <a:lnTo>
                  <a:pt x="391300" y="0"/>
                </a:lnTo>
                <a:lnTo>
                  <a:pt x="978250" y="0"/>
                </a:lnTo>
                <a:lnTo>
                  <a:pt x="2256993" y="0"/>
                </a:lnTo>
                <a:cubicBezTo>
                  <a:pt x="2281077" y="0"/>
                  <a:pt x="2304174" y="9567"/>
                  <a:pt x="2321203" y="26597"/>
                </a:cubicBezTo>
                <a:cubicBezTo>
                  <a:pt x="2338233" y="43627"/>
                  <a:pt x="2347800" y="66724"/>
                  <a:pt x="2347800" y="90807"/>
                </a:cubicBezTo>
                <a:lnTo>
                  <a:pt x="2347800" y="317817"/>
                </a:lnTo>
                <a:lnTo>
                  <a:pt x="2347800" y="317817"/>
                </a:lnTo>
                <a:lnTo>
                  <a:pt x="2347800" y="454025"/>
                </a:lnTo>
                <a:lnTo>
                  <a:pt x="2347800" y="454023"/>
                </a:lnTo>
                <a:cubicBezTo>
                  <a:pt x="2347800" y="478107"/>
                  <a:pt x="2338233" y="501204"/>
                  <a:pt x="2321203" y="518233"/>
                </a:cubicBezTo>
                <a:cubicBezTo>
                  <a:pt x="2304173" y="535263"/>
                  <a:pt x="2281076" y="544830"/>
                  <a:pt x="2256993" y="544830"/>
                </a:cubicBezTo>
                <a:lnTo>
                  <a:pt x="978250" y="544830"/>
                </a:lnTo>
                <a:lnTo>
                  <a:pt x="391300" y="544830"/>
                </a:lnTo>
                <a:lnTo>
                  <a:pt x="391300" y="544830"/>
                </a:lnTo>
                <a:lnTo>
                  <a:pt x="90807" y="544830"/>
                </a:lnTo>
                <a:cubicBezTo>
                  <a:pt x="66723" y="544830"/>
                  <a:pt x="43626" y="535263"/>
                  <a:pt x="26597" y="518233"/>
                </a:cubicBezTo>
                <a:cubicBezTo>
                  <a:pt x="9567" y="501203"/>
                  <a:pt x="0" y="478106"/>
                  <a:pt x="0" y="454023"/>
                </a:cubicBezTo>
                <a:lnTo>
                  <a:pt x="0" y="454025"/>
                </a:lnTo>
                <a:lnTo>
                  <a:pt x="0" y="317817"/>
                </a:lnTo>
                <a:lnTo>
                  <a:pt x="0" y="90807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791000" y="4123146"/>
            <a:ext cx="3772297" cy="987504"/>
          </a:xfrm>
          <a:prstGeom prst="wedgeRoundRectCallout">
            <a:avLst>
              <a:gd name="adj1" fmla="val -54595"/>
              <a:gd name="adj2" fmla="val 2798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The request body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– Example</a:t>
            </a:r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5682" y="1258546"/>
            <a:ext cx="10253664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4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071000" y="1149969"/>
            <a:ext cx="4794180" cy="544830"/>
          </a:xfrm>
          <a:prstGeom prst="wedgeRoundRectCallout">
            <a:avLst>
              <a:gd name="adj1" fmla="val -56676"/>
              <a:gd name="adj2" fmla="val 2551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response 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8181" y="2728123"/>
            <a:ext cx="3342545" cy="987504"/>
          </a:xfrm>
          <a:custGeom>
            <a:avLst/>
            <a:gdLst>
              <a:gd name="connsiteX0" fmla="*/ 0 w 3342545"/>
              <a:gd name="connsiteY0" fmla="*/ 164587 h 987504"/>
              <a:gd name="connsiteX1" fmla="*/ 48207 w 3342545"/>
              <a:gd name="connsiteY1" fmla="*/ 48206 h 987504"/>
              <a:gd name="connsiteX2" fmla="*/ 164588 w 3342545"/>
              <a:gd name="connsiteY2" fmla="*/ 0 h 987504"/>
              <a:gd name="connsiteX3" fmla="*/ 557091 w 3342545"/>
              <a:gd name="connsiteY3" fmla="*/ 0 h 987504"/>
              <a:gd name="connsiteX4" fmla="*/ 557091 w 3342545"/>
              <a:gd name="connsiteY4" fmla="*/ 0 h 987504"/>
              <a:gd name="connsiteX5" fmla="*/ 1392727 w 3342545"/>
              <a:gd name="connsiteY5" fmla="*/ 0 h 987504"/>
              <a:gd name="connsiteX6" fmla="*/ 3177958 w 3342545"/>
              <a:gd name="connsiteY6" fmla="*/ 0 h 987504"/>
              <a:gd name="connsiteX7" fmla="*/ 3294339 w 3342545"/>
              <a:gd name="connsiteY7" fmla="*/ 48207 h 987504"/>
              <a:gd name="connsiteX8" fmla="*/ 3342545 w 3342545"/>
              <a:gd name="connsiteY8" fmla="*/ 164588 h 987504"/>
              <a:gd name="connsiteX9" fmla="*/ 3342545 w 3342545"/>
              <a:gd name="connsiteY9" fmla="*/ 164584 h 987504"/>
              <a:gd name="connsiteX10" fmla="*/ 3342545 w 3342545"/>
              <a:gd name="connsiteY10" fmla="*/ 164584 h 987504"/>
              <a:gd name="connsiteX11" fmla="*/ 3342545 w 3342545"/>
              <a:gd name="connsiteY11" fmla="*/ 411460 h 987504"/>
              <a:gd name="connsiteX12" fmla="*/ 3342545 w 3342545"/>
              <a:gd name="connsiteY12" fmla="*/ 822917 h 987504"/>
              <a:gd name="connsiteX13" fmla="*/ 3294339 w 3342545"/>
              <a:gd name="connsiteY13" fmla="*/ 939298 h 987504"/>
              <a:gd name="connsiteX14" fmla="*/ 3177958 w 3342545"/>
              <a:gd name="connsiteY14" fmla="*/ 987504 h 987504"/>
              <a:gd name="connsiteX15" fmla="*/ 1392727 w 3342545"/>
              <a:gd name="connsiteY15" fmla="*/ 987504 h 987504"/>
              <a:gd name="connsiteX16" fmla="*/ 557091 w 3342545"/>
              <a:gd name="connsiteY16" fmla="*/ 987504 h 987504"/>
              <a:gd name="connsiteX17" fmla="*/ 557091 w 3342545"/>
              <a:gd name="connsiteY17" fmla="*/ 987504 h 987504"/>
              <a:gd name="connsiteX18" fmla="*/ 164587 w 3342545"/>
              <a:gd name="connsiteY18" fmla="*/ 987504 h 987504"/>
              <a:gd name="connsiteX19" fmla="*/ 48206 w 3342545"/>
              <a:gd name="connsiteY19" fmla="*/ 939297 h 987504"/>
              <a:gd name="connsiteX20" fmla="*/ 0 w 3342545"/>
              <a:gd name="connsiteY20" fmla="*/ 822916 h 987504"/>
              <a:gd name="connsiteX21" fmla="*/ 0 w 3342545"/>
              <a:gd name="connsiteY21" fmla="*/ 411460 h 987504"/>
              <a:gd name="connsiteX22" fmla="*/ -697188 w 3342545"/>
              <a:gd name="connsiteY22" fmla="*/ 172142 h 987504"/>
              <a:gd name="connsiteX23" fmla="*/ 0 w 3342545"/>
              <a:gd name="connsiteY23" fmla="*/ 164584 h 987504"/>
              <a:gd name="connsiteX24" fmla="*/ 0 w 3342545"/>
              <a:gd name="connsiteY24" fmla="*/ 164587 h 987504"/>
              <a:gd name="connsiteX0" fmla="*/ 0 w 3342545"/>
              <a:gd name="connsiteY0" fmla="*/ 164587 h 987504"/>
              <a:gd name="connsiteX1" fmla="*/ 48207 w 3342545"/>
              <a:gd name="connsiteY1" fmla="*/ 48206 h 987504"/>
              <a:gd name="connsiteX2" fmla="*/ 164588 w 3342545"/>
              <a:gd name="connsiteY2" fmla="*/ 0 h 987504"/>
              <a:gd name="connsiteX3" fmla="*/ 557091 w 3342545"/>
              <a:gd name="connsiteY3" fmla="*/ 0 h 987504"/>
              <a:gd name="connsiteX4" fmla="*/ 557091 w 3342545"/>
              <a:gd name="connsiteY4" fmla="*/ 0 h 987504"/>
              <a:gd name="connsiteX5" fmla="*/ 1392727 w 3342545"/>
              <a:gd name="connsiteY5" fmla="*/ 0 h 987504"/>
              <a:gd name="connsiteX6" fmla="*/ 3177958 w 3342545"/>
              <a:gd name="connsiteY6" fmla="*/ 0 h 987504"/>
              <a:gd name="connsiteX7" fmla="*/ 3294339 w 3342545"/>
              <a:gd name="connsiteY7" fmla="*/ 48207 h 987504"/>
              <a:gd name="connsiteX8" fmla="*/ 3342545 w 3342545"/>
              <a:gd name="connsiteY8" fmla="*/ 164588 h 987504"/>
              <a:gd name="connsiteX9" fmla="*/ 3342545 w 3342545"/>
              <a:gd name="connsiteY9" fmla="*/ 164584 h 987504"/>
              <a:gd name="connsiteX10" fmla="*/ 3342545 w 3342545"/>
              <a:gd name="connsiteY10" fmla="*/ 164584 h 987504"/>
              <a:gd name="connsiteX11" fmla="*/ 3342545 w 3342545"/>
              <a:gd name="connsiteY11" fmla="*/ 411460 h 987504"/>
              <a:gd name="connsiteX12" fmla="*/ 3342545 w 3342545"/>
              <a:gd name="connsiteY12" fmla="*/ 822917 h 987504"/>
              <a:gd name="connsiteX13" fmla="*/ 3294339 w 3342545"/>
              <a:gd name="connsiteY13" fmla="*/ 939298 h 987504"/>
              <a:gd name="connsiteX14" fmla="*/ 3177958 w 3342545"/>
              <a:gd name="connsiteY14" fmla="*/ 987504 h 987504"/>
              <a:gd name="connsiteX15" fmla="*/ 1392727 w 3342545"/>
              <a:gd name="connsiteY15" fmla="*/ 987504 h 987504"/>
              <a:gd name="connsiteX16" fmla="*/ 557091 w 3342545"/>
              <a:gd name="connsiteY16" fmla="*/ 987504 h 987504"/>
              <a:gd name="connsiteX17" fmla="*/ 557091 w 3342545"/>
              <a:gd name="connsiteY17" fmla="*/ 987504 h 987504"/>
              <a:gd name="connsiteX18" fmla="*/ 164587 w 3342545"/>
              <a:gd name="connsiteY18" fmla="*/ 987504 h 987504"/>
              <a:gd name="connsiteX19" fmla="*/ 48206 w 3342545"/>
              <a:gd name="connsiteY19" fmla="*/ 939297 h 987504"/>
              <a:gd name="connsiteX20" fmla="*/ 0 w 3342545"/>
              <a:gd name="connsiteY20" fmla="*/ 822916 h 987504"/>
              <a:gd name="connsiteX21" fmla="*/ 0 w 3342545"/>
              <a:gd name="connsiteY21" fmla="*/ 411460 h 987504"/>
              <a:gd name="connsiteX22" fmla="*/ 0 w 3342545"/>
              <a:gd name="connsiteY22" fmla="*/ 164584 h 987504"/>
              <a:gd name="connsiteX23" fmla="*/ 0 w 3342545"/>
              <a:gd name="connsiteY23" fmla="*/ 164587 h 98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342545" h="987504">
                <a:moveTo>
                  <a:pt x="0" y="164587"/>
                </a:moveTo>
                <a:cubicBezTo>
                  <a:pt x="0" y="120936"/>
                  <a:pt x="17340" y="79072"/>
                  <a:pt x="48207" y="48206"/>
                </a:cubicBezTo>
                <a:cubicBezTo>
                  <a:pt x="79073" y="17340"/>
                  <a:pt x="120936" y="0"/>
                  <a:pt x="164588" y="0"/>
                </a:cubicBezTo>
                <a:lnTo>
                  <a:pt x="557091" y="0"/>
                </a:lnTo>
                <a:lnTo>
                  <a:pt x="557091" y="0"/>
                </a:lnTo>
                <a:lnTo>
                  <a:pt x="1392727" y="0"/>
                </a:lnTo>
                <a:lnTo>
                  <a:pt x="3177958" y="0"/>
                </a:lnTo>
                <a:cubicBezTo>
                  <a:pt x="3221609" y="0"/>
                  <a:pt x="3263473" y="17340"/>
                  <a:pt x="3294339" y="48207"/>
                </a:cubicBezTo>
                <a:cubicBezTo>
                  <a:pt x="3325205" y="79073"/>
                  <a:pt x="3342545" y="120936"/>
                  <a:pt x="3342545" y="164588"/>
                </a:cubicBezTo>
                <a:lnTo>
                  <a:pt x="3342545" y="164584"/>
                </a:lnTo>
                <a:lnTo>
                  <a:pt x="3342545" y="164584"/>
                </a:lnTo>
                <a:lnTo>
                  <a:pt x="3342545" y="411460"/>
                </a:lnTo>
                <a:lnTo>
                  <a:pt x="3342545" y="822917"/>
                </a:lnTo>
                <a:cubicBezTo>
                  <a:pt x="3342545" y="866568"/>
                  <a:pt x="3325205" y="908432"/>
                  <a:pt x="3294339" y="939298"/>
                </a:cubicBezTo>
                <a:cubicBezTo>
                  <a:pt x="3263473" y="970164"/>
                  <a:pt x="3221610" y="987504"/>
                  <a:pt x="3177958" y="987504"/>
                </a:cubicBezTo>
                <a:lnTo>
                  <a:pt x="1392727" y="987504"/>
                </a:lnTo>
                <a:lnTo>
                  <a:pt x="557091" y="987504"/>
                </a:lnTo>
                <a:lnTo>
                  <a:pt x="557091" y="987504"/>
                </a:lnTo>
                <a:lnTo>
                  <a:pt x="164587" y="987504"/>
                </a:lnTo>
                <a:cubicBezTo>
                  <a:pt x="120936" y="987504"/>
                  <a:pt x="79072" y="970164"/>
                  <a:pt x="48206" y="939297"/>
                </a:cubicBezTo>
                <a:cubicBezTo>
                  <a:pt x="17340" y="908431"/>
                  <a:pt x="0" y="866568"/>
                  <a:pt x="0" y="822916"/>
                </a:cubicBezTo>
                <a:lnTo>
                  <a:pt x="0" y="411460"/>
                </a:lnTo>
                <a:lnTo>
                  <a:pt x="0" y="164584"/>
                </a:lnTo>
                <a:lnTo>
                  <a:pt x="0" y="164587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response 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996000" y="5134170"/>
            <a:ext cx="3342545" cy="544830"/>
          </a:xfrm>
          <a:prstGeom prst="wedgeRoundRectCallout">
            <a:avLst>
              <a:gd name="adj1" fmla="val -55869"/>
              <a:gd name="adj2" fmla="val 229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noProof="1">
                <a:solidFill>
                  <a:schemeClr val="bg2"/>
                </a:solidFill>
              </a:rPr>
              <a:t>HTTP response body</a:t>
            </a:r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3961</TotalTime>
  <Words>1402</Words>
  <Application>Microsoft Office PowerPoint</Application>
  <PresentationFormat>Widescreen</PresentationFormat>
  <Paragraphs>293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Wingdings</vt:lpstr>
      <vt:lpstr>Wingdings 2</vt:lpstr>
      <vt:lpstr>1_SoftUni</vt:lpstr>
      <vt:lpstr>HTTP and REST Services</vt:lpstr>
      <vt:lpstr>Have a Question?</vt:lpstr>
      <vt:lpstr>Table of Contents</vt:lpstr>
      <vt:lpstr>HTTP Overview</vt:lpstr>
      <vt:lpstr>HTTP Basics</vt:lpstr>
      <vt:lpstr>HTTP Request Methods</vt:lpstr>
      <vt:lpstr>HTTP GET Request – Example</vt:lpstr>
      <vt:lpstr>HTTP POST Request – Example</vt:lpstr>
      <vt:lpstr>HTTP Response – Example</vt:lpstr>
      <vt:lpstr>HTTP Response Status Codes</vt:lpstr>
      <vt:lpstr>Content-Type and Disposition</vt:lpstr>
      <vt:lpstr>HTTP Developer Tools</vt:lpstr>
      <vt:lpstr>Browser Developer Tools</vt:lpstr>
      <vt:lpstr>Postman</vt:lpstr>
      <vt:lpstr>REST and RESTful Services</vt:lpstr>
      <vt:lpstr>REST and RESTful Services</vt:lpstr>
      <vt:lpstr>REST Architectural Constraints</vt:lpstr>
      <vt:lpstr>REST and RESTful Services – Example</vt:lpstr>
      <vt:lpstr>Accessing GitHub Through HTTP</vt:lpstr>
      <vt:lpstr>GitHub API</vt:lpstr>
      <vt:lpstr>Github: Labels Issue</vt:lpstr>
      <vt:lpstr>GitHub API</vt:lpstr>
      <vt:lpstr>Github: Create Issue</vt:lpstr>
      <vt:lpstr>Popular Providers</vt:lpstr>
      <vt:lpstr>Back-end as a Service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</dc:creator>
  <cp:keywords>JS; JavaScript; programming; course; AJAX; jQuery; REST; SoftUni; Software University</cp:keywords>
  <dc:description>© SoftUni – https://softuni.org_x000d_
© Software University – https://softuni.bg_x000d_
_x000d_
Copyrighted document. Unauthorized copy, reproduction or use is not permitted.</dc:description>
  <cp:lastModifiedBy>Daniel Dimitrov</cp:lastModifiedBy>
  <cp:revision>57</cp:revision>
  <dcterms:created xsi:type="dcterms:W3CDTF">2018-05-23T13:08:44Z</dcterms:created>
  <dcterms:modified xsi:type="dcterms:W3CDTF">2024-12-04T15:42:39Z</dcterms:modified>
  <cp:category>JS; JavaScript; front-end; AJAX; REST; ES6; Web development; computer programming; programming</cp:category>
</cp:coreProperties>
</file>